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0" r:id="rId2"/>
    <p:sldId id="262" r:id="rId3"/>
    <p:sldId id="263" r:id="rId4"/>
    <p:sldId id="257" r:id="rId5"/>
    <p:sldId id="258" r:id="rId6"/>
    <p:sldId id="283" r:id="rId7"/>
    <p:sldId id="285" r:id="rId8"/>
    <p:sldId id="264" r:id="rId9"/>
    <p:sldId id="265" r:id="rId10"/>
    <p:sldId id="266" r:id="rId11"/>
    <p:sldId id="267" r:id="rId12"/>
    <p:sldId id="268" r:id="rId13"/>
    <p:sldId id="269" r:id="rId14"/>
    <p:sldId id="286" r:id="rId15"/>
    <p:sldId id="287" r:id="rId16"/>
    <p:sldId id="288" r:id="rId17"/>
    <p:sldId id="259" r:id="rId18"/>
    <p:sldId id="289" r:id="rId19"/>
    <p:sldId id="261" r:id="rId20"/>
    <p:sldId id="28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6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B8CC5-AFAA-7A45-82DC-88957EAAE26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5DAC38-7B61-1942-AA18-D4D5A8760A2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8114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2253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91E0F0F-2760-428A-A22A-D9E487CBB966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2403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09837C-20AB-4541-9220-DEF162C58181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3966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09837C-20AB-4541-9220-DEF162C58181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7701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09837C-20AB-4541-9220-DEF162C58181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8134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09837C-20AB-4541-9220-DEF162C58181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32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E83DA-2729-CD43-81AF-47717D520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F6E4715-9A98-454F-8BF5-932727411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5913F8-E368-D749-9110-A8554456A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84E9DF-911A-C942-84F5-F7759D809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05CAB0-210F-5648-A798-6DE78F04D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12869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E57475-FA46-2242-AF55-27DB02698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A52934-973E-B248-A124-8A57B49E0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F811D7-CF43-8742-8BA5-C11FE25F4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C2E8DA-46DB-E04C-94D2-3E10CE599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E2D3F3-DD36-5546-BEAF-1E5F85331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776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04E4AB3-F1E4-3244-97B9-2D895690F3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DBBDCA-4C94-7E48-BAB8-180317C919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DC6916-9D46-4845-8E61-F889B13F4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2C1DF4-4E1B-1744-A1D5-8A0EC4AE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1EF270-66B7-A840-810A-32BDCCABC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4972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0" y="6387727"/>
            <a:ext cx="12192000" cy="487370"/>
          </a:xfrm>
          <a:prstGeom prst="rect">
            <a:avLst/>
          </a:prstGeom>
          <a:solidFill>
            <a:srgbClr val="004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18"/>
            <a:endParaRPr lang="ko-KR" altLang="en-US" sz="1786">
              <a:solidFill>
                <a:prstClr val="white"/>
              </a:solidFill>
            </a:endParaRPr>
          </a:p>
        </p:txBody>
      </p:sp>
      <p:sp>
        <p:nvSpPr>
          <p:cNvPr id="4" name="Text Box 15"/>
          <p:cNvSpPr txBox="1">
            <a:spLocks noChangeArrowheads="1"/>
          </p:cNvSpPr>
          <p:nvPr userDrawn="1"/>
        </p:nvSpPr>
        <p:spPr bwMode="auto">
          <a:xfrm>
            <a:off x="842516" y="6444550"/>
            <a:ext cx="1580882" cy="3780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40" tIns="45720" rIns="91440" bIns="45720">
            <a:spAutoFit/>
          </a:bodyPr>
          <a:lstStyle/>
          <a:p>
            <a:pPr defTabSz="914418">
              <a:defRPr/>
            </a:pPr>
            <a:r>
              <a:rPr lang="ko-KR" altLang="en-US" sz="1071" dirty="0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충 남 대 학 교</a:t>
            </a:r>
          </a:p>
          <a:p>
            <a:pPr defTabSz="914418">
              <a:defRPr/>
            </a:pPr>
            <a:r>
              <a:rPr lang="en-US" altLang="ko-KR" sz="786" dirty="0" err="1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Chungnam</a:t>
            </a:r>
            <a:r>
              <a:rPr lang="en-US" altLang="ko-KR" sz="786" dirty="0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National University</a:t>
            </a:r>
          </a:p>
        </p:txBody>
      </p:sp>
      <p:sp>
        <p:nvSpPr>
          <p:cNvPr id="12" name="Text Box 16"/>
          <p:cNvSpPr txBox="1">
            <a:spLocks noChangeArrowheads="1"/>
          </p:cNvSpPr>
          <p:nvPr userDrawn="1"/>
        </p:nvSpPr>
        <p:spPr bwMode="auto">
          <a:xfrm>
            <a:off x="9964024" y="6423554"/>
            <a:ext cx="150554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40" tIns="45720" rIns="91440" bIns="45720">
            <a:spAutoFit/>
          </a:bodyPr>
          <a:lstStyle/>
          <a:p>
            <a:pPr defTabSz="914418">
              <a:defRPr/>
            </a:pPr>
            <a:r>
              <a:rPr lang="ko-KR" altLang="en-US" sz="1143" dirty="0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사이버 보안 연구실</a:t>
            </a:r>
            <a:endParaRPr lang="en-US" altLang="ko-KR" sz="1143" dirty="0">
              <a:solidFill>
                <a:prstClr val="white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defTabSz="914418">
              <a:defRPr/>
            </a:pPr>
            <a:r>
              <a:rPr lang="en-US" altLang="ko-KR" sz="857" dirty="0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Cyber Security Laboratory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0" y="0"/>
            <a:ext cx="12192000" cy="240074"/>
          </a:xfrm>
          <a:prstGeom prst="rect">
            <a:avLst/>
          </a:prstGeom>
          <a:solidFill>
            <a:srgbClr val="004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18"/>
            <a:endParaRPr lang="ko-KR" altLang="en-US" sz="1786">
              <a:solidFill>
                <a:prstClr val="white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2821" l="4695" r="96714">
                        <a14:foregroundMark x1="43662" y1="5641" x2="43662" y2="5641"/>
                        <a14:foregroundMark x1="56338" y1="6154" x2="56338" y2="6154"/>
                        <a14:foregroundMark x1="52113" y1="32308" x2="52113" y2="32308"/>
                        <a14:backgroundMark x1="14554" y1="7692" x2="24883" y2="3077"/>
                        <a14:backgroundMark x1="87793" y1="15897" x2="73239" y2="0"/>
                        <a14:backgroundMark x1="92019" y1="33846" x2="86385" y2="9231"/>
                        <a14:backgroundMark x1="86385" y1="40000" x2="94366" y2="34872"/>
                        <a14:backgroundMark x1="88732" y1="12308" x2="97653" y2="14359"/>
                        <a14:backgroundMark x1="68075" y1="28718" x2="51174" y2="10769"/>
                        <a14:backgroundMark x1="47418" y1="16923" x2="27700" y2="36923"/>
                        <a14:backgroundMark x1="56808" y1="66154" x2="40376" y2="62564"/>
                        <a14:backgroundMark x1="33333" y1="50769" x2="22066" y2="27692"/>
                        <a14:backgroundMark x1="10798" y1="13846" x2="24413" y2="0"/>
                        <a14:backgroundMark x1="29108" y1="3590" x2="40376" y2="0"/>
                        <a14:backgroundMark x1="72300" y1="3590" x2="56808" y2="0"/>
                        <a14:backgroundMark x1="28169" y1="53333" x2="41315" y2="70256"/>
                        <a14:backgroundMark x1="38967" y1="76410" x2="50704" y2="71795"/>
                        <a14:backgroundMark x1="51174" y1="43077" x2="49296" y2="58462"/>
                        <a14:backgroundMark x1="59624" y1="41538" x2="58685" y2="65128"/>
                        <a14:backgroundMark x1="40845" y1="83077" x2="40845" y2="83077"/>
                        <a14:backgroundMark x1="58685" y1="83077" x2="58685" y2="83077"/>
                        <a14:backgroundMark x1="73709" y1="67692" x2="69014" y2="57436"/>
                        <a14:backgroundMark x1="80282" y1="55385" x2="71362" y2="47692"/>
                        <a14:backgroundMark x1="25352" y1="20000" x2="25352" y2="20000"/>
                        <a14:backgroundMark x1="23474" y1="30769" x2="24883" y2="2871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9180" y="6416319"/>
            <a:ext cx="640840" cy="44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235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공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387727"/>
            <a:ext cx="12192000" cy="487370"/>
          </a:xfrm>
          <a:prstGeom prst="rect">
            <a:avLst/>
          </a:prstGeom>
          <a:solidFill>
            <a:srgbClr val="004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18"/>
            <a:endParaRPr lang="ko-KR" altLang="en-US" sz="1786">
              <a:solidFill>
                <a:prstClr val="white"/>
              </a:solidFill>
            </a:endParaRPr>
          </a:p>
        </p:txBody>
      </p:sp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842516" y="6444550"/>
            <a:ext cx="1580882" cy="3780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40" tIns="45720" rIns="91440" bIns="45720">
            <a:spAutoFit/>
          </a:bodyPr>
          <a:lstStyle/>
          <a:p>
            <a:pPr defTabSz="914418">
              <a:defRPr/>
            </a:pPr>
            <a:r>
              <a:rPr lang="ko-KR" altLang="en-US" sz="1071" dirty="0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충 남 대 학 교</a:t>
            </a:r>
          </a:p>
          <a:p>
            <a:pPr defTabSz="914418">
              <a:defRPr/>
            </a:pPr>
            <a:r>
              <a:rPr lang="en-US" altLang="ko-KR" sz="786" dirty="0" err="1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Chungnam</a:t>
            </a:r>
            <a:r>
              <a:rPr lang="en-US" altLang="ko-KR" sz="786" dirty="0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National University</a:t>
            </a:r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9964024" y="6423554"/>
            <a:ext cx="150554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40" tIns="45720" rIns="91440" bIns="45720">
            <a:spAutoFit/>
          </a:bodyPr>
          <a:lstStyle/>
          <a:p>
            <a:pPr defTabSz="914418">
              <a:defRPr/>
            </a:pPr>
            <a:r>
              <a:rPr lang="ko-KR" altLang="en-US" sz="1143" dirty="0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사이버 보안 연구실</a:t>
            </a:r>
            <a:endParaRPr lang="en-US" altLang="ko-KR" sz="1143" dirty="0">
              <a:solidFill>
                <a:prstClr val="white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defTabSz="914418">
              <a:defRPr/>
            </a:pPr>
            <a:r>
              <a:rPr lang="en-US" altLang="ko-KR" sz="857" dirty="0">
                <a:solidFill>
                  <a:prstClr val="whit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Cyber Security Laboratory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0" y="0"/>
            <a:ext cx="12192000" cy="240074"/>
          </a:xfrm>
          <a:prstGeom prst="rect">
            <a:avLst/>
          </a:prstGeom>
          <a:solidFill>
            <a:srgbClr val="004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18"/>
            <a:endParaRPr lang="ko-KR" altLang="en-US" sz="1786">
              <a:solidFill>
                <a:prstClr val="white"/>
              </a:solidFill>
            </a:endParaRPr>
          </a:p>
        </p:txBody>
      </p:sp>
      <p:sp>
        <p:nvSpPr>
          <p:cNvPr id="22" name="슬라이드 번호 개체 틀 5"/>
          <p:cNvSpPr txBox="1">
            <a:spLocks/>
          </p:cNvSpPr>
          <p:nvPr/>
        </p:nvSpPr>
        <p:spPr>
          <a:xfrm>
            <a:off x="4673600" y="6451051"/>
            <a:ext cx="2844800" cy="365125"/>
          </a:xfrm>
          <a:prstGeom prst="rect">
            <a:avLst/>
          </a:prstGeom>
        </p:spPr>
        <p:txBody>
          <a:bodyPr lIns="91440" tIns="45720" rIns="91440" bIns="45720"/>
          <a:lstStyle>
            <a:lvl1pPr algn="ctr">
              <a:defRPr sz="2000">
                <a:solidFill>
                  <a:schemeClr val="bg1"/>
                </a:solidFill>
                <a:latin typeface="Franklin Gothic Medium" pitchFamily="34" charset="0"/>
              </a:defRPr>
            </a:lvl1pPr>
          </a:lstStyle>
          <a:p>
            <a:pPr defTabSz="914418">
              <a:defRPr/>
            </a:pPr>
            <a:r>
              <a:rPr lang="en-US" altLang="ko-KR" sz="1500" dirty="0">
                <a:solidFill>
                  <a:prstClr val="white"/>
                </a:solidFill>
                <a:ea typeface="굴림" pitchFamily="50" charset="-127"/>
              </a:rPr>
              <a:t>- </a:t>
            </a:r>
            <a:fld id="{9A1E324C-123E-41A9-AF36-D16B858F975C}" type="slidenum">
              <a:rPr lang="ko-KR" altLang="en-US" sz="1500" smtClean="0">
                <a:solidFill>
                  <a:prstClr val="white"/>
                </a:solidFill>
                <a:ea typeface="굴림" pitchFamily="50" charset="-127"/>
              </a:rPr>
              <a:pPr defTabSz="914418">
                <a:defRPr/>
              </a:pPr>
              <a:t>‹#›</a:t>
            </a:fld>
            <a:r>
              <a:rPr lang="ko-KR" altLang="en-US" sz="1500" dirty="0">
                <a:solidFill>
                  <a:prstClr val="white"/>
                </a:solidFill>
                <a:ea typeface="굴림" pitchFamily="50" charset="-127"/>
              </a:rPr>
              <a:t> </a:t>
            </a:r>
            <a:r>
              <a:rPr lang="en-US" altLang="ko-KR" sz="1500" dirty="0">
                <a:solidFill>
                  <a:prstClr val="white"/>
                </a:solidFill>
                <a:ea typeface="굴림" pitchFamily="50" charset="-127"/>
              </a:rPr>
              <a:t>-</a:t>
            </a:r>
            <a:endParaRPr lang="ko-KR" altLang="en-US" sz="1500" dirty="0">
              <a:solidFill>
                <a:prstClr val="white"/>
              </a:solidFill>
              <a:ea typeface="굴림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2821" l="4695" r="96714">
                        <a14:foregroundMark x1="43662" y1="5641" x2="43662" y2="5641"/>
                        <a14:foregroundMark x1="56338" y1="6154" x2="56338" y2="6154"/>
                        <a14:foregroundMark x1="52113" y1="32308" x2="52113" y2="32308"/>
                        <a14:backgroundMark x1="14554" y1="7692" x2="24883" y2="3077"/>
                        <a14:backgroundMark x1="87793" y1="15897" x2="73239" y2="0"/>
                        <a14:backgroundMark x1="92019" y1="33846" x2="86385" y2="9231"/>
                        <a14:backgroundMark x1="86385" y1="40000" x2="94366" y2="34872"/>
                        <a14:backgroundMark x1="88732" y1="12308" x2="97653" y2="14359"/>
                        <a14:backgroundMark x1="68075" y1="28718" x2="51174" y2="10769"/>
                        <a14:backgroundMark x1="47418" y1="16923" x2="27700" y2="36923"/>
                        <a14:backgroundMark x1="56808" y1="66154" x2="40376" y2="62564"/>
                        <a14:backgroundMark x1="33333" y1="50769" x2="22066" y2="27692"/>
                        <a14:backgroundMark x1="10798" y1="13846" x2="24413" y2="0"/>
                        <a14:backgroundMark x1="29108" y1="3590" x2="40376" y2="0"/>
                        <a14:backgroundMark x1="72300" y1="3590" x2="56808" y2="0"/>
                        <a14:backgroundMark x1="28169" y1="53333" x2="41315" y2="70256"/>
                        <a14:backgroundMark x1="38967" y1="76410" x2="50704" y2="71795"/>
                        <a14:backgroundMark x1="51174" y1="43077" x2="49296" y2="58462"/>
                        <a14:backgroundMark x1="59624" y1="41538" x2="58685" y2="65128"/>
                        <a14:backgroundMark x1="40845" y1="83077" x2="40845" y2="83077"/>
                        <a14:backgroundMark x1="58685" y1="83077" x2="58685" y2="83077"/>
                        <a14:backgroundMark x1="73709" y1="67692" x2="69014" y2="57436"/>
                        <a14:backgroundMark x1="80282" y1="55385" x2="71362" y2="47692"/>
                        <a14:backgroundMark x1="25352" y1="20000" x2="25352" y2="20000"/>
                        <a14:backgroundMark x1="23474" y1="30769" x2="24883" y2="2871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9180" y="6416319"/>
            <a:ext cx="640840" cy="440014"/>
          </a:xfrm>
          <a:prstGeom prst="rect">
            <a:avLst/>
          </a:prstGeom>
        </p:spPr>
      </p:pic>
      <p:grpSp>
        <p:nvGrpSpPr>
          <p:cNvPr id="10" name="그룹 9"/>
          <p:cNvGrpSpPr/>
          <p:nvPr userDrawn="1"/>
        </p:nvGrpSpPr>
        <p:grpSpPr>
          <a:xfrm rot="10800000">
            <a:off x="746836" y="385206"/>
            <a:ext cx="205737" cy="414831"/>
            <a:chOff x="1432248" y="4440560"/>
            <a:chExt cx="216024" cy="1303695"/>
          </a:xfrm>
        </p:grpSpPr>
        <p:sp>
          <p:nvSpPr>
            <p:cNvPr id="11" name="직사각형 10"/>
            <p:cNvSpPr/>
            <p:nvPr/>
          </p:nvSpPr>
          <p:spPr>
            <a:xfrm>
              <a:off x="1432248" y="4440560"/>
              <a:ext cx="216024" cy="130369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18"/>
              <a:endParaRPr lang="ko-KR" altLang="en-US" sz="1786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432248" y="4728592"/>
              <a:ext cx="216024" cy="1015663"/>
            </a:xfrm>
            <a:prstGeom prst="rect">
              <a:avLst/>
            </a:prstGeom>
            <a:solidFill>
              <a:srgbClr val="006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18"/>
              <a:endParaRPr lang="ko-KR" altLang="en-US" sz="1786">
                <a:solidFill>
                  <a:prstClr val="white"/>
                </a:solidFill>
              </a:endParaRPr>
            </a:p>
          </p:txBody>
        </p:sp>
      </p:grpSp>
      <p:pic>
        <p:nvPicPr>
          <p:cNvPr id="13" name="Picture 2" descr="C:\Program Files\Microsoft Office\MEDIA\OFFICE12\Lines\BD15155_.gif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32367" y="805852"/>
            <a:ext cx="10560051" cy="131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텍스트 개체 틀 4"/>
          <p:cNvSpPr>
            <a:spLocks noGrp="1"/>
          </p:cNvSpPr>
          <p:nvPr userDrawn="1">
            <p:ph type="body" sz="quarter" idx="10"/>
          </p:nvPr>
        </p:nvSpPr>
        <p:spPr>
          <a:xfrm>
            <a:off x="842133" y="1011590"/>
            <a:ext cx="10946191" cy="5211651"/>
          </a:xfrm>
          <a:prstGeom prst="rect">
            <a:avLst/>
          </a:prstGeom>
        </p:spPr>
        <p:txBody>
          <a:bodyPr/>
          <a:lstStyle>
            <a:lvl1pPr marL="342907" indent="-342907">
              <a:lnSpc>
                <a:spcPct val="150000"/>
              </a:lnSpc>
              <a:buClr>
                <a:srgbClr val="004F8A"/>
              </a:buClr>
              <a:buFont typeface="Wingdings" panose="05000000000000000000" pitchFamily="2" charset="2"/>
              <a:buChar char="Ø"/>
              <a:defRPr sz="1714"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  <a:lvl2pPr marL="742965" indent="-285756">
              <a:lnSpc>
                <a:spcPct val="150000"/>
              </a:lnSpc>
              <a:buClr>
                <a:srgbClr val="004F8A"/>
              </a:buClr>
              <a:buFont typeface="Arial" panose="020B0604020202020204" pitchFamily="34" charset="0"/>
              <a:buChar char="•"/>
              <a:defRPr sz="1571"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2pPr>
            <a:lvl3pPr marL="1143023" indent="-228605">
              <a:lnSpc>
                <a:spcPct val="150000"/>
              </a:lnSpc>
              <a:buClr>
                <a:srgbClr val="004F8A"/>
              </a:buClr>
              <a:buFont typeface="Wingdings" panose="05000000000000000000" pitchFamily="2" charset="2"/>
              <a:buChar char="ü"/>
              <a:defRPr sz="1429"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3pPr>
            <a:lvl4pPr marL="1600232" indent="-228605">
              <a:lnSpc>
                <a:spcPct val="150000"/>
              </a:lnSpc>
              <a:buClr>
                <a:srgbClr val="004F8A"/>
              </a:buClr>
              <a:buFont typeface="Wingdings" panose="05000000000000000000" pitchFamily="2" charset="2"/>
              <a:buChar char="§"/>
              <a:defRPr sz="1286"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4pPr>
            <a:lvl5pPr>
              <a:buClr>
                <a:srgbClr val="004F8A"/>
              </a:buClr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</p:txBody>
      </p:sp>
      <p:sp>
        <p:nvSpPr>
          <p:cNvPr id="55" name="제목 54"/>
          <p:cNvSpPr>
            <a:spLocks noGrp="1"/>
          </p:cNvSpPr>
          <p:nvPr>
            <p:ph type="title"/>
          </p:nvPr>
        </p:nvSpPr>
        <p:spPr>
          <a:xfrm>
            <a:off x="996937" y="291510"/>
            <a:ext cx="10516809" cy="55559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123923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561CD-C870-5C46-A162-14A206060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78045A-9323-5442-BC9D-826D01A67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DE9428-9C55-6E44-8E85-12F023E81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5189FD-85AC-D943-A008-7B552C707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26961E-9C49-E24B-B34B-6467EFCAC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5539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21A66-9C2B-EF48-8B52-C7EF075EC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6C2239-C91D-454F-8728-9111C186E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6D5DB8-8374-4C4D-A17A-6A3ACF6A9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FB3B31-2FD6-7147-B505-CEB8FDF41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B1FE78-85C5-3740-A2D6-8E51787F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47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7E2B4C-5F48-564C-B6FD-F4F6BAAE4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9D7B62-3DA1-994E-B46C-939947CEA2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8EEDD1-31E7-BD40-A53A-E09D0221A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DB885C-04CD-3345-818A-7324BDF68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3A748E-9F31-7440-BDC9-13A1F7034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060E7A-040A-1242-BA5D-37AACC065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5419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FFCCF6-A3CD-024F-B37C-BB04C8910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E813A7-8B9F-F548-9ABA-3D45E6959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5A16A2-CC08-AB4F-8AB2-8C6B45479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F86996-AFD6-E444-A8AF-1AEED8BC09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DAF574A-50A9-3245-A99C-BCA1797FA2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BD3029-5624-C640-A2AD-C0145C5D0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31FC5E-7593-B244-884E-2AA39BA65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9060BE-8931-9849-B322-37CC0DBCA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5512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C5BD7-8FBD-EF4D-8041-03DC4018E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DE93AB-148D-BB45-86B5-91AF85EB2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347B81-139D-8347-A160-477988159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885448-3349-5946-A973-C103F3DB0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3437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0DE6EC-9D83-CA41-8731-5BE2FD6A4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0FD1DA7-0AD8-E24D-B2EC-252AB07D4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271197-A9B4-DD46-A7CF-CEB43AA70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20040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65C1E3-8FAB-9A43-A82E-A4F5D0C1F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C63ECA-B913-3A47-B15C-4B689B390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40DB52-41A2-6F4D-A6F9-D20A955CF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B60868-494A-F04C-8124-D7868ED31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65BC59-18E8-7440-BE57-FD72F9CD6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6C45D9-3E58-A347-8F50-A49DE2D0B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0096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80B595-1ABC-1340-BB54-0C50E9E1D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7DFEEB6-AF98-0B4A-AB70-246885117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78E2EA-9A2D-E34C-A42C-175A5E0B07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C3EDBF-ED80-1344-9F56-4ED4892E0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EC054F-B12E-434C-8D0D-007A0ACBC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3273E0-BA55-0644-B6CE-C9AB9679D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0147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5B6F76-5CC7-4747-8772-E3F8F9AAA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A5A06E-64D0-9341-869D-AAB8C0A40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17CA9E-2B47-0345-B939-FEA5BDE9AC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413A6-6925-694D-921D-31276D1270ED}" type="datetimeFigureOut">
              <a:rPr kumimoji="1" lang="ko-KR" altLang="en-US" smtClean="0"/>
              <a:t>2020. 5. 2.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49DCB4-20AB-E545-AA37-534E66F6C6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66BB07-D4F8-E543-9DDD-B2B3A927FF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0950C-9513-B94E-9AE9-40DF7AD7CE6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4856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846402" y="1974167"/>
            <a:ext cx="8487352" cy="1147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429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무선 신호 기반 </a:t>
            </a:r>
            <a:endParaRPr lang="en-US" altLang="ko-KR" sz="3429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3429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사용자 위치 추적 기술 연구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4776739" y="4784317"/>
            <a:ext cx="2626676" cy="1113547"/>
            <a:chOff x="4850158" y="6455656"/>
            <a:chExt cx="3677346" cy="1558966"/>
          </a:xfrm>
        </p:grpSpPr>
        <p:sp>
          <p:nvSpPr>
            <p:cNvPr id="10" name="TextBox 9"/>
            <p:cNvSpPr txBox="1"/>
            <p:nvPr/>
          </p:nvSpPr>
          <p:spPr>
            <a:xfrm>
              <a:off x="4850158" y="7392888"/>
              <a:ext cx="3677346" cy="62173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ko-KR" altLang="en-US" sz="2286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졸업할 수 있을까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488222" y="6455656"/>
              <a:ext cx="2401219" cy="56015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KoPub돋움체 Medium" panose="00000600000000000000" pitchFamily="2" charset="-127"/>
                  <a:ea typeface="KoPub돋움체 Medium" panose="00000600000000000000" pitchFamily="2" charset="-127"/>
                  <a:cs typeface="+mj-cs"/>
                </a:rPr>
                <a:t>2020. 05. 04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74F3321-8837-4244-A9CB-43291DFD0F8E}"/>
              </a:ext>
            </a:extLst>
          </p:cNvPr>
          <p:cNvSpPr txBox="1"/>
          <p:nvPr/>
        </p:nvSpPr>
        <p:spPr>
          <a:xfrm>
            <a:off x="10753344" y="67665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5309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379C9E-A64B-4DC2-B136-A7DFC33D0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Scope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sz="2600" dirty="0"/>
              <a:t>‘무선 신호기반 사용자 위치 </a:t>
            </a:r>
            <a:r>
              <a:rPr lang="ko-KR" altLang="en-US" sz="2600" dirty="0" err="1"/>
              <a:t>추적’은</a:t>
            </a:r>
            <a:r>
              <a:rPr lang="ko-KR" altLang="en-US" sz="2600" dirty="0"/>
              <a:t> </a:t>
            </a:r>
            <a:r>
              <a:rPr lang="en-US" altLang="ko-KR" sz="2600" dirty="0"/>
              <a:t>AP</a:t>
            </a:r>
            <a:r>
              <a:rPr lang="ko-KR" altLang="en-US" sz="2600" dirty="0"/>
              <a:t>에 접속한 사용자의 위치를 추적할 수 있게 해주는 서비스이다</a:t>
            </a:r>
            <a:r>
              <a:rPr lang="en-US" altLang="ko-KR" sz="2600" dirty="0"/>
              <a:t>. </a:t>
            </a:r>
            <a:r>
              <a:rPr lang="ko-KR" altLang="en-US" sz="2600" dirty="0"/>
              <a:t>본 연구는 무선</a:t>
            </a:r>
            <a:r>
              <a:rPr lang="en-US" altLang="ko-KR" sz="2600" dirty="0"/>
              <a:t>AP</a:t>
            </a:r>
            <a:r>
              <a:rPr lang="ko-KR" altLang="en-US" sz="2600" dirty="0"/>
              <a:t>에 기록된 단말기의 정보를 식별하고</a:t>
            </a:r>
            <a:r>
              <a:rPr lang="en-US" altLang="ko-KR" sz="2600" dirty="0"/>
              <a:t>, </a:t>
            </a:r>
            <a:r>
              <a:rPr lang="ko-KR" altLang="en-US" sz="2600" dirty="0"/>
              <a:t>수집하여 해당 위치</a:t>
            </a:r>
            <a:r>
              <a:rPr lang="en-US" altLang="ko-KR" sz="2600" dirty="0"/>
              <a:t>, </a:t>
            </a:r>
            <a:r>
              <a:rPr lang="ko-KR" altLang="en-US" sz="2600" dirty="0"/>
              <a:t>시간을 화면에 출력하는 기능을 수행하는 과정에서 무선 </a:t>
            </a:r>
            <a:r>
              <a:rPr lang="en-US" altLang="ko-KR" sz="2600" dirty="0"/>
              <a:t>AP</a:t>
            </a:r>
            <a:r>
              <a:rPr lang="ko-KR" altLang="en-US" sz="2600" dirty="0"/>
              <a:t>에 기록된 단말기의 정보를 수집하여 서버로 전송하는 기능을 수행하게 된다</a:t>
            </a:r>
            <a:r>
              <a:rPr lang="en-US" altLang="ko-KR" sz="2600" dirty="0"/>
              <a:t>.</a:t>
            </a:r>
          </a:p>
          <a:p>
            <a:endParaRPr lang="en-US" altLang="ko-KR" sz="2600" dirty="0"/>
          </a:p>
          <a:p>
            <a:r>
              <a:rPr lang="en-US" altLang="ko-KR" sz="2600" dirty="0"/>
              <a:t>Ex) </a:t>
            </a:r>
            <a:r>
              <a:rPr lang="ko-KR" altLang="ko-KR" sz="2600" dirty="0"/>
              <a:t>전염성이 강한 바이러스에 대해 감염자들의 이동 경로를 추적하여 더욱 효율적이고 신속하게 접촉자들을 확인할 수 있다</a:t>
            </a:r>
            <a:r>
              <a:rPr lang="en-US" altLang="ko-KR" sz="2600" dirty="0"/>
              <a:t>.</a:t>
            </a:r>
            <a:endParaRPr lang="ko-KR" altLang="ko-KR" sz="2600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00F6CD58-A1ED-46EC-AE2B-ED1085F2E361}"/>
              </a:ext>
            </a:extLst>
          </p:cNvPr>
          <p:cNvSpPr txBox="1">
            <a:spLocks/>
          </p:cNvSpPr>
          <p:nvPr/>
        </p:nvSpPr>
        <p:spPr>
          <a:xfrm>
            <a:off x="262965" y="681037"/>
            <a:ext cx="9144000" cy="881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ko-KR" b="1" dirty="0"/>
              <a:t>Introduction</a:t>
            </a:r>
            <a:endParaRPr lang="ko-KR" altLang="ko-KR" b="1" dirty="0"/>
          </a:p>
        </p:txBody>
      </p:sp>
    </p:spTree>
    <p:extLst>
      <p:ext uri="{BB962C8B-B14F-4D97-AF65-F5344CB8AC3E}">
        <p14:creationId xmlns:p14="http://schemas.microsoft.com/office/powerpoint/2010/main" val="635105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379C9E-A64B-4DC2-B136-A7DFC33D0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사용자 인터페이스 </a:t>
            </a:r>
            <a:r>
              <a:rPr lang="en-US" altLang="ko-KR" dirty="0"/>
              <a:t>(User Interface)</a:t>
            </a:r>
          </a:p>
          <a:p>
            <a:pPr lvl="1"/>
            <a:r>
              <a:rPr lang="ko-KR" altLang="en-US" dirty="0"/>
              <a:t>해당 없음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하드웨어 인터페이스</a:t>
            </a:r>
            <a:endParaRPr lang="en-US" altLang="ko-KR" dirty="0"/>
          </a:p>
          <a:p>
            <a:pPr lvl="1"/>
            <a:r>
              <a:rPr lang="ko-KR" altLang="ko-KR" dirty="0"/>
              <a:t>해당 서비스는 단말기와 </a:t>
            </a:r>
            <a:r>
              <a:rPr lang="en-US" altLang="ko-KR" dirty="0" err="1"/>
              <a:t>wifi</a:t>
            </a:r>
            <a:r>
              <a:rPr lang="ko-KR" altLang="ko-KR" dirty="0"/>
              <a:t>통신하는 펌웨어를 변경할 수 있는</a:t>
            </a:r>
            <a:r>
              <a:rPr lang="en-US" altLang="ko-KR" dirty="0"/>
              <a:t> AP</a:t>
            </a:r>
            <a:r>
              <a:rPr lang="ko-KR" altLang="en-US" dirty="0"/>
              <a:t>가 요구된다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00F6CD58-A1ED-46EC-AE2B-ED1085F2E361}"/>
              </a:ext>
            </a:extLst>
          </p:cNvPr>
          <p:cNvSpPr txBox="1">
            <a:spLocks/>
          </p:cNvSpPr>
          <p:nvPr/>
        </p:nvSpPr>
        <p:spPr>
          <a:xfrm>
            <a:off x="262965" y="681037"/>
            <a:ext cx="9144000" cy="881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ko-KR" b="1" dirty="0"/>
              <a:t>External Interface Requirements</a:t>
            </a:r>
            <a:endParaRPr lang="ko-KR" altLang="ko-KR" b="1" dirty="0"/>
          </a:p>
        </p:txBody>
      </p:sp>
    </p:spTree>
    <p:extLst>
      <p:ext uri="{BB962C8B-B14F-4D97-AF65-F5344CB8AC3E}">
        <p14:creationId xmlns:p14="http://schemas.microsoft.com/office/powerpoint/2010/main" val="1097047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379C9E-A64B-4DC2-B136-A7DFC33D0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소프트웨어 인터페이스 </a:t>
            </a:r>
            <a:r>
              <a:rPr lang="en-US" altLang="ko-KR" dirty="0"/>
              <a:t>(Software Interface)</a:t>
            </a:r>
          </a:p>
          <a:p>
            <a:endParaRPr lang="en-US" altLang="ko-KR" dirty="0"/>
          </a:p>
          <a:p>
            <a:pPr lvl="1"/>
            <a:r>
              <a:rPr lang="ko-KR" altLang="en-US" dirty="0"/>
              <a:t>이번 연구의 핵심은 </a:t>
            </a:r>
            <a:r>
              <a:rPr lang="en-US" altLang="ko-KR" dirty="0"/>
              <a:t>AP</a:t>
            </a:r>
            <a:r>
              <a:rPr lang="ko-KR" altLang="en-US" dirty="0"/>
              <a:t>의 펌웨어를 변경하여 필요한 프레임을 서버에 전송하는 것이다</a:t>
            </a:r>
            <a:r>
              <a:rPr lang="en-US" altLang="ko-KR" dirty="0"/>
              <a:t>. </a:t>
            </a:r>
            <a:r>
              <a:rPr lang="ko-KR" altLang="en-US" dirty="0"/>
              <a:t>펌웨어 변경에 요구되는 운영체제와</a:t>
            </a:r>
            <a:r>
              <a:rPr lang="en-US" altLang="ko-KR" dirty="0"/>
              <a:t>, </a:t>
            </a:r>
            <a:r>
              <a:rPr lang="ko-KR" altLang="en-US" dirty="0"/>
              <a:t>라이브러리를 선택할 것이다</a:t>
            </a:r>
            <a:r>
              <a:rPr lang="en-US" altLang="ko-KR" dirty="0"/>
              <a:t>. </a:t>
            </a:r>
          </a:p>
          <a:p>
            <a:pPr lvl="1"/>
            <a:r>
              <a:rPr lang="en-US" altLang="ko-KR" dirty="0" err="1"/>
              <a:t>Wifi</a:t>
            </a:r>
            <a:r>
              <a:rPr lang="ko-KR" altLang="en-US" dirty="0"/>
              <a:t>를 찾는 스캐닝과정에서는 능동 스캐닝과 수동 스캐닝으로 나눌 수 있는데 능동 스캐닝을 통해 </a:t>
            </a:r>
            <a:r>
              <a:rPr lang="en-US" altLang="ko-KR" dirty="0"/>
              <a:t>Probe Request Frame, Probe Response Frame</a:t>
            </a:r>
            <a:r>
              <a:rPr lang="ko-KR" altLang="en-US" dirty="0"/>
              <a:t>를 주고받고</a:t>
            </a:r>
            <a:r>
              <a:rPr lang="en-US" altLang="ko-KR" dirty="0"/>
              <a:t>, </a:t>
            </a:r>
            <a:r>
              <a:rPr lang="ko-KR" altLang="en-US" dirty="0"/>
              <a:t>수동 스캐닝을 통해 </a:t>
            </a:r>
            <a:r>
              <a:rPr lang="en-US" altLang="ko-KR" dirty="0"/>
              <a:t>Beacon Frame</a:t>
            </a:r>
            <a:r>
              <a:rPr lang="ko-KR" altLang="en-US" dirty="0"/>
              <a:t>을 주고 받는다</a:t>
            </a:r>
            <a:endParaRPr lang="en-US" altLang="ko-KR" dirty="0"/>
          </a:p>
          <a:p>
            <a:pPr lvl="1"/>
            <a:r>
              <a:rPr lang="ko-KR" altLang="en-US" dirty="0"/>
              <a:t>프레임을 확인하고 리눅스 기반 서버에 전송한다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00F6CD58-A1ED-46EC-AE2B-ED1085F2E361}"/>
              </a:ext>
            </a:extLst>
          </p:cNvPr>
          <p:cNvSpPr txBox="1">
            <a:spLocks/>
          </p:cNvSpPr>
          <p:nvPr/>
        </p:nvSpPr>
        <p:spPr>
          <a:xfrm>
            <a:off x="262965" y="681037"/>
            <a:ext cx="9144000" cy="881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ko-KR" b="1" dirty="0"/>
              <a:t>External Interface Requirements</a:t>
            </a:r>
            <a:endParaRPr lang="ko-KR" altLang="ko-KR" b="1" dirty="0"/>
          </a:p>
        </p:txBody>
      </p:sp>
    </p:spTree>
    <p:extLst>
      <p:ext uri="{BB962C8B-B14F-4D97-AF65-F5344CB8AC3E}">
        <p14:creationId xmlns:p14="http://schemas.microsoft.com/office/powerpoint/2010/main" val="1532239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379C9E-A64B-4DC2-B136-A7DFC33D0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통신 인터페이스 </a:t>
            </a:r>
            <a:r>
              <a:rPr lang="en-US" altLang="ko-KR" dirty="0"/>
              <a:t>(Communication Interface)</a:t>
            </a:r>
          </a:p>
          <a:p>
            <a:endParaRPr lang="en-US" altLang="ko-KR" dirty="0"/>
          </a:p>
          <a:p>
            <a:pPr lvl="1"/>
            <a:r>
              <a:rPr lang="ko-KR" altLang="en-US" dirty="0"/>
              <a:t>단말기에서 </a:t>
            </a:r>
            <a:r>
              <a:rPr lang="en-US" altLang="ko-KR" dirty="0" err="1"/>
              <a:t>wifi</a:t>
            </a:r>
            <a:r>
              <a:rPr lang="ko-KR" altLang="en-US" dirty="0" err="1"/>
              <a:t>를</a:t>
            </a:r>
            <a:r>
              <a:rPr lang="ko-KR" altLang="en-US" dirty="0"/>
              <a:t> 스캔하는 능동 스캐닝으로 </a:t>
            </a:r>
            <a:r>
              <a:rPr lang="en-US" altLang="ko-KR" dirty="0"/>
              <a:t>Probe Request Frame, Probe Response Frame </a:t>
            </a:r>
            <a:r>
              <a:rPr lang="ko-KR" altLang="en-US" dirty="0"/>
              <a:t>을 확인하고</a:t>
            </a:r>
            <a:r>
              <a:rPr lang="en-US" altLang="ko-KR" dirty="0"/>
              <a:t>, AP</a:t>
            </a:r>
            <a:r>
              <a:rPr lang="ko-KR" altLang="en-US" dirty="0"/>
              <a:t>에서 지속적으로 단말기를 찾는 수동 스캐닝으로 </a:t>
            </a:r>
            <a:r>
              <a:rPr lang="en-US" altLang="ko-KR" dirty="0"/>
              <a:t>Beacon Frame</a:t>
            </a:r>
            <a:r>
              <a:rPr lang="ko-KR" altLang="en-US" dirty="0"/>
              <a:t>을 확인할 것이다</a:t>
            </a:r>
            <a:r>
              <a:rPr lang="en-US" altLang="ko-KR" dirty="0"/>
              <a:t>. </a:t>
            </a:r>
          </a:p>
          <a:p>
            <a:pPr lvl="1"/>
            <a:r>
              <a:rPr lang="ko-KR" altLang="en-US" dirty="0"/>
              <a:t>이 프레임을 수집 관리가 이루어지고 수집된 프레임들을 </a:t>
            </a:r>
            <a:r>
              <a:rPr lang="en-US" altLang="ko-KR" dirty="0"/>
              <a:t>TCP/IP </a:t>
            </a:r>
            <a:r>
              <a:rPr lang="ko-KR" altLang="en-US" dirty="0"/>
              <a:t>통신을 통해 서버에 보내지게 된다</a:t>
            </a:r>
            <a:r>
              <a:rPr lang="en-US" altLang="ko-KR" dirty="0"/>
              <a:t>. 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00F6CD58-A1ED-46EC-AE2B-ED1085F2E361}"/>
              </a:ext>
            </a:extLst>
          </p:cNvPr>
          <p:cNvSpPr txBox="1">
            <a:spLocks/>
          </p:cNvSpPr>
          <p:nvPr/>
        </p:nvSpPr>
        <p:spPr>
          <a:xfrm>
            <a:off x="262965" y="681037"/>
            <a:ext cx="9144000" cy="881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ko-KR" b="1" dirty="0"/>
              <a:t>External Interface Requirements</a:t>
            </a:r>
            <a:endParaRPr lang="ko-KR" altLang="ko-KR" b="1" dirty="0"/>
          </a:p>
        </p:txBody>
      </p:sp>
    </p:spTree>
    <p:extLst>
      <p:ext uri="{BB962C8B-B14F-4D97-AF65-F5344CB8AC3E}">
        <p14:creationId xmlns:p14="http://schemas.microsoft.com/office/powerpoint/2010/main" val="3699493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0FE7DF3D-630F-4142-942F-ADF5526C0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000" y="439738"/>
            <a:ext cx="9144000" cy="881062"/>
          </a:xfrm>
        </p:spPr>
        <p:txBody>
          <a:bodyPr/>
          <a:lstStyle/>
          <a:p>
            <a:pPr algn="l"/>
            <a:r>
              <a:rPr lang="ko-KR" altLang="en-US" dirty="0"/>
              <a:t>시스템 기능 </a:t>
            </a:r>
            <a:r>
              <a:rPr lang="en-US" altLang="ko-KR" dirty="0"/>
              <a:t>– </a:t>
            </a:r>
            <a:r>
              <a:rPr lang="ko-KR" altLang="en-US" dirty="0"/>
              <a:t>수집된 패킷 필터링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992F91-BFBC-4844-B315-E63B5A0B5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359" y="1320800"/>
            <a:ext cx="10731293" cy="460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887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0FE7DF3D-630F-4142-942F-ADF5526C0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000" y="439738"/>
            <a:ext cx="9144000" cy="881062"/>
          </a:xfrm>
        </p:spPr>
        <p:txBody>
          <a:bodyPr/>
          <a:lstStyle/>
          <a:p>
            <a:pPr algn="l"/>
            <a:r>
              <a:rPr lang="ko-KR" altLang="en-US" dirty="0"/>
              <a:t>시스템 기능 </a:t>
            </a:r>
            <a:r>
              <a:rPr lang="en-US" altLang="ko-KR" dirty="0"/>
              <a:t>– </a:t>
            </a:r>
            <a:r>
              <a:rPr lang="ko-KR" altLang="en-US" dirty="0"/>
              <a:t>패킷을 서버로 전송하는 기능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D997C4F-2066-4300-9DA8-11BA1755C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181" y="1320800"/>
            <a:ext cx="10751723" cy="39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04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0FE7DF3D-630F-4142-942F-ADF5526C0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000" y="439738"/>
            <a:ext cx="9144000" cy="881062"/>
          </a:xfrm>
        </p:spPr>
        <p:txBody>
          <a:bodyPr/>
          <a:lstStyle/>
          <a:p>
            <a:pPr algn="l"/>
            <a:r>
              <a:rPr lang="ko-KR" altLang="en-US" dirty="0"/>
              <a:t>성능 요구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B6D651-9C8A-4932-AB16-35BE01AB3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94" y="1320799"/>
            <a:ext cx="10575028" cy="452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24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0FE7DF3D-630F-4142-942F-ADF5526C0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000" y="439738"/>
            <a:ext cx="9144000" cy="881062"/>
          </a:xfrm>
        </p:spPr>
        <p:txBody>
          <a:bodyPr/>
          <a:lstStyle/>
          <a:p>
            <a:pPr algn="l"/>
            <a:r>
              <a:rPr lang="ko-KR" altLang="en-US" dirty="0"/>
              <a:t>품질 속성 </a:t>
            </a:r>
            <a:r>
              <a:rPr lang="en-US" altLang="ko-KR" dirty="0"/>
              <a:t>– </a:t>
            </a:r>
            <a:r>
              <a:rPr lang="ko-KR" altLang="en-US" dirty="0"/>
              <a:t>적응성</a:t>
            </a:r>
            <a:endParaRPr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7ACE210-A367-461B-8366-73BB68EC9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606" y="1072814"/>
            <a:ext cx="10696994" cy="423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97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0FE7DF3D-630F-4142-942F-ADF5526C0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000" y="439738"/>
            <a:ext cx="9144000" cy="881062"/>
          </a:xfrm>
        </p:spPr>
        <p:txBody>
          <a:bodyPr/>
          <a:lstStyle/>
          <a:p>
            <a:pPr algn="l"/>
            <a:r>
              <a:rPr lang="ko-KR" altLang="en-US" dirty="0"/>
              <a:t>품질 속성 </a:t>
            </a:r>
            <a:r>
              <a:rPr lang="en-US" altLang="ko-KR" dirty="0"/>
              <a:t>- </a:t>
            </a:r>
            <a:r>
              <a:rPr lang="ko-KR" altLang="en-US" dirty="0"/>
              <a:t>정확성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3A072EB-B069-4E44-B7CA-DF7485B64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32" y="1071812"/>
            <a:ext cx="10420442" cy="409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188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0FE7DF3D-630F-4142-942F-ADF5526C0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000" y="439738"/>
            <a:ext cx="9144000" cy="881062"/>
          </a:xfrm>
        </p:spPr>
        <p:txBody>
          <a:bodyPr/>
          <a:lstStyle/>
          <a:p>
            <a:pPr algn="l"/>
            <a:r>
              <a:rPr lang="ko-KR" altLang="en-US" dirty="0"/>
              <a:t>품질 속성 </a:t>
            </a:r>
            <a:r>
              <a:rPr lang="en-US" altLang="ko-KR" dirty="0"/>
              <a:t>- </a:t>
            </a:r>
            <a:r>
              <a:rPr lang="ko-KR" altLang="en-US" dirty="0"/>
              <a:t>융통성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CD2786-8542-4DB9-A34A-25ACB4A1D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79" y="1114425"/>
            <a:ext cx="10489871" cy="413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317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텍스트 개체 틀 30"/>
          <p:cNvSpPr>
            <a:spLocks noGrp="1"/>
          </p:cNvSpPr>
          <p:nvPr>
            <p:ph type="body" sz="quarter" idx="10"/>
          </p:nvPr>
        </p:nvSpPr>
        <p:spPr>
          <a:xfrm>
            <a:off x="2155600" y="1011588"/>
            <a:ext cx="8512401" cy="3548966"/>
          </a:xfrm>
        </p:spPr>
        <p:txBody>
          <a:bodyPr>
            <a:normAutofit/>
          </a:bodyPr>
          <a:lstStyle/>
          <a:p>
            <a:r>
              <a:rPr lang="ko-KR" altLang="en-US" dirty="0"/>
              <a:t>연구 배경 </a:t>
            </a:r>
            <a:r>
              <a:rPr lang="en-US" altLang="ko-KR" dirty="0"/>
              <a:t>-</a:t>
            </a:r>
            <a:r>
              <a:rPr lang="ko-KR" altLang="en-US" dirty="0"/>
              <a:t> 기존의 위치 추적 및 단말기 식별 기술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• </a:t>
            </a:r>
            <a:r>
              <a:rPr lang="ko-KR" altLang="en-US" sz="1400" dirty="0"/>
              <a:t>최근 통계에 따르면 무선 네트워크시장은 지속적으로 성장하고 있으며 이에 따라 무선통신 </a:t>
            </a:r>
            <a:br>
              <a:rPr lang="en-US" altLang="ko-KR" sz="1400" dirty="0"/>
            </a:br>
            <a:r>
              <a:rPr lang="ko-KR" altLang="en-US" sz="1400" dirty="0"/>
              <a:t>   디바이스 및 관련 산업에 대한 수요 또한 증가할 것으로 예측되고 있음 </a:t>
            </a:r>
            <a:br>
              <a:rPr lang="en-US" altLang="ko-KR" sz="1400" dirty="0"/>
            </a:br>
            <a:br>
              <a:rPr lang="en-US" altLang="ko-KR" sz="1400" dirty="0"/>
            </a:br>
            <a:r>
              <a:rPr lang="en-US" altLang="ko-KR" sz="1400" dirty="0"/>
              <a:t>•</a:t>
            </a:r>
            <a:r>
              <a:rPr lang="ko-KR" altLang="en-US" sz="1400" dirty="0"/>
              <a:t> </a:t>
            </a:r>
            <a:r>
              <a:rPr lang="en-US" altLang="ko-KR" sz="1400" dirty="0"/>
              <a:t>cell</a:t>
            </a:r>
            <a:r>
              <a:rPr lang="ko-KR" altLang="en-US" sz="1400" dirty="0"/>
              <a:t>방식의 기존 단말기 위치 </a:t>
            </a:r>
            <a:r>
              <a:rPr lang="ko-KR" altLang="en-US" sz="1400" dirty="0" err="1"/>
              <a:t>측위</a:t>
            </a:r>
            <a:r>
              <a:rPr lang="ko-KR" altLang="en-US" sz="1400" dirty="0"/>
              <a:t> 기술과 대비되는 새로운 위치 측정 기술 연구</a:t>
            </a:r>
            <a:br>
              <a:rPr lang="en-US" altLang="ko-KR" sz="1400" dirty="0"/>
            </a:br>
            <a:r>
              <a:rPr lang="ko-KR" altLang="en-US" sz="1400" dirty="0"/>
              <a:t>   </a:t>
            </a:r>
            <a:r>
              <a:rPr lang="en-US" altLang="ko-KR" sz="1400" dirty="0"/>
              <a:t>(</a:t>
            </a:r>
            <a:r>
              <a:rPr lang="ko-KR" altLang="en-US" sz="1400" dirty="0"/>
              <a:t> </a:t>
            </a:r>
            <a:r>
              <a:rPr lang="en-US" altLang="ko-KR" sz="1400" dirty="0"/>
              <a:t>GPS</a:t>
            </a:r>
            <a:r>
              <a:rPr lang="ko-KR" altLang="en-US" sz="1400" dirty="0"/>
              <a:t> 혹은 기지국 기반의 위치 </a:t>
            </a:r>
            <a:r>
              <a:rPr lang="ko-KR" altLang="en-US" sz="1400" dirty="0" err="1"/>
              <a:t>측위</a:t>
            </a:r>
            <a:r>
              <a:rPr lang="ko-KR" altLang="en-US" sz="1400" dirty="0"/>
              <a:t> 기술 </a:t>
            </a:r>
            <a:r>
              <a:rPr lang="en-US" altLang="ko-KR" sz="1400" dirty="0"/>
              <a:t>)</a:t>
            </a:r>
            <a:endParaRPr lang="ko-KR" altLang="en-US" sz="1400" dirty="0"/>
          </a:p>
          <a:p>
            <a:endParaRPr lang="ko-KR" altLang="en-US" sz="1400" dirty="0"/>
          </a:p>
          <a:p>
            <a:endParaRPr lang="ko-KR" altLang="en-US" dirty="0"/>
          </a:p>
          <a:p>
            <a:endParaRPr lang="en-US" altLang="ko-KR" dirty="0"/>
          </a:p>
        </p:txBody>
      </p:sp>
      <p:sp>
        <p:nvSpPr>
          <p:cNvPr id="27" name="제목 2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서 </a:t>
            </a:r>
            <a:r>
              <a:rPr lang="ko-KR" altLang="en-US" dirty="0" err="1"/>
              <a:t>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99343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제목 2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/>
              <a:t>유스케이스</a:t>
            </a:r>
            <a:r>
              <a:rPr lang="ko-KR" altLang="en-US" dirty="0"/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FABF923-0F21-484C-B6C2-779ED63F2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684" y="1137372"/>
            <a:ext cx="7333996" cy="479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287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텍스트 개체 틀 3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문제 제기 </a:t>
            </a:r>
            <a:r>
              <a:rPr lang="en-US" altLang="ko-KR" dirty="0"/>
              <a:t>- </a:t>
            </a:r>
            <a:r>
              <a:rPr lang="ko-KR" altLang="en-US" dirty="0"/>
              <a:t>무선 통신 디바이스 식별 기술의 한계 및 새로운 위치 추적 기술</a:t>
            </a:r>
            <a:endParaRPr lang="en-US" altLang="ko-KR" dirty="0"/>
          </a:p>
          <a:p>
            <a:pPr lvl="1"/>
            <a:r>
              <a:rPr lang="ko-KR" altLang="en-US" dirty="0"/>
              <a:t>디바이스 식별을 위한 특징 값의 오차가 생겨 정확한 식별이 어려움</a:t>
            </a:r>
            <a:endParaRPr lang="en-US" altLang="ko-KR" dirty="0"/>
          </a:p>
          <a:p>
            <a:pPr lvl="1"/>
            <a:r>
              <a:rPr lang="ko-KR" altLang="en-US" dirty="0"/>
              <a:t>기존 위치 추적 기술과 대비되는 무선</a:t>
            </a:r>
            <a:r>
              <a:rPr lang="en-US" altLang="ko-KR" dirty="0"/>
              <a:t>AP</a:t>
            </a:r>
            <a:r>
              <a:rPr lang="ko-KR" altLang="en-US" dirty="0"/>
              <a:t>기반의 위치 추적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제안 연구 내용 </a:t>
            </a:r>
            <a:r>
              <a:rPr lang="en-US" altLang="ko-KR" dirty="0"/>
              <a:t>– </a:t>
            </a:r>
            <a:r>
              <a:rPr lang="ko-KR" altLang="en-US" dirty="0"/>
              <a:t>무선신호 기반 사용자 위치 추적 기술 연구</a:t>
            </a:r>
            <a:endParaRPr lang="en-US" altLang="ko-KR" dirty="0"/>
          </a:p>
          <a:p>
            <a:pPr lvl="1"/>
            <a:r>
              <a:rPr lang="en-US" altLang="ko-KR" dirty="0"/>
              <a:t>Wi-Fi </a:t>
            </a:r>
            <a:r>
              <a:rPr lang="ko-KR" altLang="en-US" dirty="0"/>
              <a:t>를 사용하는 </a:t>
            </a:r>
            <a:r>
              <a:rPr lang="en-US" altLang="ko-KR" dirty="0"/>
              <a:t>AP </a:t>
            </a:r>
            <a:r>
              <a:rPr lang="ko-KR" altLang="en-US" dirty="0"/>
              <a:t>및 무선 단말이 대상</a:t>
            </a:r>
            <a:endParaRPr lang="en-US" altLang="ko-KR" dirty="0"/>
          </a:p>
          <a:p>
            <a:pPr lvl="1"/>
            <a:r>
              <a:rPr lang="ko-KR" altLang="en-US" dirty="0"/>
              <a:t>무선 </a:t>
            </a:r>
            <a:r>
              <a:rPr lang="en-US" altLang="ko-KR" dirty="0"/>
              <a:t>AP</a:t>
            </a:r>
            <a:r>
              <a:rPr lang="ko-KR" altLang="en-US" dirty="0" err="1"/>
              <a:t>를</a:t>
            </a:r>
            <a:r>
              <a:rPr lang="ko-KR" altLang="en-US" dirty="0"/>
              <a:t> 이용하여 무선 통신 디바이스가 전송하는 무선 신호 수집</a:t>
            </a:r>
            <a:endParaRPr lang="en-US" altLang="ko-KR" dirty="0"/>
          </a:p>
          <a:p>
            <a:pPr lvl="1"/>
            <a:r>
              <a:rPr lang="ko-KR" altLang="en-US" dirty="0"/>
              <a:t>단말기가 식별된 무선</a:t>
            </a:r>
            <a:r>
              <a:rPr lang="en-US" altLang="ko-KR" dirty="0"/>
              <a:t>AP</a:t>
            </a:r>
            <a:r>
              <a:rPr lang="ko-KR" altLang="en-US" dirty="0" err="1"/>
              <a:t>를</a:t>
            </a:r>
            <a:r>
              <a:rPr lang="ko-KR" altLang="en-US" dirty="0"/>
              <a:t> 기반으로 사용자 단말기에 위치 추적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27" name="제목 2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서 </a:t>
            </a:r>
            <a:r>
              <a:rPr lang="ko-KR" altLang="en-US" dirty="0" err="1"/>
              <a:t>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7939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텍스트 개체 틀 2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무선 단말이 무선 </a:t>
            </a:r>
            <a:r>
              <a:rPr lang="en-US" altLang="ko-KR" dirty="0"/>
              <a:t>LAN </a:t>
            </a:r>
            <a:r>
              <a:rPr lang="ko-KR" altLang="en-US" dirty="0"/>
              <a:t>망에 참여하기 위해 호환 가능한 무선 망을 찾는 행위</a:t>
            </a:r>
            <a:endParaRPr lang="en-US" altLang="ko-KR" dirty="0"/>
          </a:p>
          <a:p>
            <a:r>
              <a:rPr lang="ko-KR" altLang="en-US" dirty="0"/>
              <a:t>수동 스캐닝과 능동 스캐닝 유형이 존재</a:t>
            </a:r>
            <a:endParaRPr lang="en-US" altLang="ko-KR" dirty="0"/>
          </a:p>
          <a:p>
            <a:r>
              <a:rPr lang="ko-KR" altLang="en-US" dirty="0"/>
              <a:t>수동 스캐닝</a:t>
            </a:r>
            <a:endParaRPr lang="en-US" altLang="ko-KR" dirty="0"/>
          </a:p>
          <a:p>
            <a:pPr lvl="1"/>
            <a:r>
              <a:rPr lang="en-US" altLang="ko-KR" dirty="0"/>
              <a:t>AP</a:t>
            </a:r>
            <a:r>
              <a:rPr lang="ko-KR" altLang="en-US" dirty="0"/>
              <a:t>가 자신의 정보를 담은 </a:t>
            </a:r>
            <a:r>
              <a:rPr lang="en-US" altLang="ko-KR" dirty="0"/>
              <a:t>Beacon frame</a:t>
            </a:r>
            <a:r>
              <a:rPr lang="ko-KR" altLang="en-US" dirty="0"/>
              <a:t>을 </a:t>
            </a:r>
            <a:r>
              <a:rPr lang="en-US" altLang="ko-KR" dirty="0"/>
              <a:t>broadcast</a:t>
            </a:r>
          </a:p>
          <a:p>
            <a:pPr lvl="1"/>
            <a:r>
              <a:rPr lang="ko-KR" altLang="en-US" dirty="0"/>
              <a:t>단말은 공중에 떠다니는 </a:t>
            </a:r>
            <a:r>
              <a:rPr lang="en-US" altLang="ko-KR" dirty="0"/>
              <a:t>Beacon frame</a:t>
            </a:r>
            <a:r>
              <a:rPr lang="ko-KR" altLang="en-US" dirty="0"/>
              <a:t>을 청취하여 주위 </a:t>
            </a:r>
            <a:r>
              <a:rPr lang="en-US" altLang="ko-KR" dirty="0"/>
              <a:t>AP</a:t>
            </a:r>
            <a:r>
              <a:rPr lang="ko-KR" altLang="en-US" dirty="0"/>
              <a:t>의 존재를 인식</a:t>
            </a:r>
            <a:endParaRPr lang="en-US" altLang="ko-KR" dirty="0"/>
          </a:p>
          <a:p>
            <a:pPr lvl="1"/>
            <a:r>
              <a:rPr lang="en-US" altLang="ko-KR" dirty="0"/>
              <a:t>AP</a:t>
            </a:r>
            <a:r>
              <a:rPr lang="ko-KR" altLang="en-US" dirty="0"/>
              <a:t>가 </a:t>
            </a:r>
            <a:r>
              <a:rPr lang="en-US" altLang="ko-KR" dirty="0"/>
              <a:t>Beacon frame</a:t>
            </a:r>
            <a:r>
              <a:rPr lang="ko-KR" altLang="en-US" dirty="0"/>
              <a:t>을 </a:t>
            </a:r>
            <a:r>
              <a:rPr lang="en-US" altLang="ko-KR" dirty="0"/>
              <a:t>broadcast</a:t>
            </a:r>
            <a:r>
              <a:rPr lang="ko-KR" altLang="en-US" dirty="0"/>
              <a:t>하는 주기를 </a:t>
            </a:r>
            <a:r>
              <a:rPr lang="en-US" altLang="ko-KR" dirty="0"/>
              <a:t>Beacon interval</a:t>
            </a:r>
            <a:r>
              <a:rPr lang="ko-KR" altLang="en-US" dirty="0"/>
              <a:t>이라고 함</a:t>
            </a:r>
            <a:endParaRPr lang="en-US" altLang="ko-KR" dirty="0"/>
          </a:p>
          <a:p>
            <a:pPr lvl="1"/>
            <a:r>
              <a:rPr lang="en-US" altLang="ko-KR" dirty="0"/>
              <a:t>Beacon frame</a:t>
            </a:r>
            <a:r>
              <a:rPr lang="ko-KR" altLang="en-US" dirty="0"/>
              <a:t>의 길이는 </a:t>
            </a:r>
            <a:r>
              <a:rPr lang="en-US" altLang="ko-KR" dirty="0"/>
              <a:t>AP</a:t>
            </a:r>
            <a:r>
              <a:rPr lang="ko-KR" altLang="en-US" dirty="0"/>
              <a:t>마다 고정된 값을 가짐</a:t>
            </a:r>
            <a:endParaRPr lang="en-US" altLang="ko-KR" dirty="0"/>
          </a:p>
          <a:p>
            <a:pPr marL="914418" lvl="2" indent="0">
              <a:buNone/>
            </a:pPr>
            <a:endParaRPr lang="en-US" altLang="ko-KR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 지식 </a:t>
            </a:r>
            <a:r>
              <a:rPr lang="en-US" altLang="ko-KR" dirty="0"/>
              <a:t>- Wi-Fi </a:t>
            </a:r>
            <a:r>
              <a:rPr lang="ko-KR" altLang="en-US" dirty="0"/>
              <a:t>스캔</a:t>
            </a:r>
            <a:endParaRPr lang="en-US" altLang="ko-KR" dirty="0"/>
          </a:p>
        </p:txBody>
      </p:sp>
      <p:grpSp>
        <p:nvGrpSpPr>
          <p:cNvPr id="4" name="그룹 3"/>
          <p:cNvGrpSpPr/>
          <p:nvPr/>
        </p:nvGrpSpPr>
        <p:grpSpPr>
          <a:xfrm>
            <a:off x="2649904" y="4124795"/>
            <a:ext cx="2972991" cy="2262333"/>
            <a:chOff x="4096544" y="5664696"/>
            <a:chExt cx="4162188" cy="3167266"/>
          </a:xfrm>
        </p:grpSpPr>
        <p:grpSp>
          <p:nvGrpSpPr>
            <p:cNvPr id="5" name="그룹 4"/>
            <p:cNvGrpSpPr/>
            <p:nvPr/>
          </p:nvGrpSpPr>
          <p:grpSpPr>
            <a:xfrm>
              <a:off x="4096544" y="5664696"/>
              <a:ext cx="4162188" cy="2767740"/>
              <a:chOff x="3482340" y="1802541"/>
              <a:chExt cx="4162188" cy="2767740"/>
            </a:xfrm>
          </p:grpSpPr>
          <p:grpSp>
            <p:nvGrpSpPr>
              <p:cNvPr id="6" name="그룹 5"/>
              <p:cNvGrpSpPr/>
              <p:nvPr/>
            </p:nvGrpSpPr>
            <p:grpSpPr>
              <a:xfrm>
                <a:off x="4206228" y="2770281"/>
                <a:ext cx="1800000" cy="1800000"/>
                <a:chOff x="4206228" y="2770281"/>
                <a:chExt cx="1800000" cy="1800000"/>
              </a:xfrm>
            </p:grpSpPr>
            <p:pic>
              <p:nvPicPr>
                <p:cNvPr id="21" name="그림 20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886247" y="3450300"/>
                  <a:ext cx="439962" cy="439962"/>
                </a:xfrm>
                <a:prstGeom prst="rect">
                  <a:avLst/>
                </a:prstGeom>
              </p:spPr>
            </p:pic>
            <p:sp>
              <p:nvSpPr>
                <p:cNvPr id="22" name="타원 21"/>
                <p:cNvSpPr/>
                <p:nvPr/>
              </p:nvSpPr>
              <p:spPr>
                <a:xfrm>
                  <a:off x="4746228" y="3310281"/>
                  <a:ext cx="720000" cy="72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18"/>
                  <a:endParaRPr lang="ko-KR" altLang="en-US" sz="1786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3" name="타원 22"/>
                <p:cNvSpPr/>
                <p:nvPr/>
              </p:nvSpPr>
              <p:spPr>
                <a:xfrm>
                  <a:off x="4476228" y="3040281"/>
                  <a:ext cx="1260000" cy="12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18"/>
                  <a:endParaRPr lang="ko-KR" altLang="en-US" sz="1786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" name="타원 23"/>
                <p:cNvSpPr/>
                <p:nvPr/>
              </p:nvSpPr>
              <p:spPr>
                <a:xfrm>
                  <a:off x="4206228" y="2770281"/>
                  <a:ext cx="1800000" cy="180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18"/>
                  <a:endParaRPr lang="ko-KR" altLang="en-US" sz="1786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4927333" y="3794761"/>
                  <a:ext cx="431337" cy="29857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defTabSz="914418"/>
                  <a:r>
                    <a:rPr lang="en-US" altLang="ko-KR" sz="786" dirty="0">
                      <a:solidFill>
                        <a:prstClr val="black"/>
                      </a:solidFill>
                    </a:rPr>
                    <a:t>AP</a:t>
                  </a:r>
                  <a:endParaRPr lang="ko-KR" altLang="en-US" sz="786" dirty="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7" name="그룹 6"/>
              <p:cNvGrpSpPr/>
              <p:nvPr/>
            </p:nvGrpSpPr>
            <p:grpSpPr>
              <a:xfrm>
                <a:off x="5844528" y="1802541"/>
                <a:ext cx="1800000" cy="1800000"/>
                <a:chOff x="4206228" y="2770281"/>
                <a:chExt cx="1800000" cy="1800000"/>
              </a:xfrm>
            </p:grpSpPr>
            <p:pic>
              <p:nvPicPr>
                <p:cNvPr id="16" name="그림 15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886247" y="3450300"/>
                  <a:ext cx="439962" cy="439962"/>
                </a:xfrm>
                <a:prstGeom prst="rect">
                  <a:avLst/>
                </a:prstGeom>
              </p:spPr>
            </p:pic>
            <p:sp>
              <p:nvSpPr>
                <p:cNvPr id="17" name="타원 16"/>
                <p:cNvSpPr/>
                <p:nvPr/>
              </p:nvSpPr>
              <p:spPr>
                <a:xfrm>
                  <a:off x="4746228" y="3310281"/>
                  <a:ext cx="720000" cy="72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18"/>
                  <a:endParaRPr lang="ko-KR" altLang="en-US" sz="1786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4476228" y="3040281"/>
                  <a:ext cx="1260000" cy="12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18"/>
                  <a:endParaRPr lang="ko-KR" altLang="en-US" sz="1786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" name="타원 18"/>
                <p:cNvSpPr/>
                <p:nvPr/>
              </p:nvSpPr>
              <p:spPr>
                <a:xfrm>
                  <a:off x="4206228" y="2770281"/>
                  <a:ext cx="1800000" cy="180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18"/>
                  <a:endParaRPr lang="ko-KR" altLang="en-US" sz="1786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4927333" y="3794761"/>
                  <a:ext cx="431337" cy="29857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defTabSz="914418"/>
                  <a:r>
                    <a:rPr lang="en-US" altLang="ko-KR" sz="786" dirty="0">
                      <a:solidFill>
                        <a:prstClr val="black"/>
                      </a:solidFill>
                    </a:rPr>
                    <a:t>AP</a:t>
                  </a:r>
                  <a:endParaRPr lang="ko-KR" altLang="en-US" sz="786" dirty="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8" name="그룹 7"/>
              <p:cNvGrpSpPr/>
              <p:nvPr/>
            </p:nvGrpSpPr>
            <p:grpSpPr>
              <a:xfrm>
                <a:off x="5595396" y="2727960"/>
                <a:ext cx="526852" cy="541020"/>
                <a:chOff x="5595396" y="2727960"/>
                <a:chExt cx="526852" cy="541020"/>
              </a:xfrm>
            </p:grpSpPr>
            <p:sp>
              <p:nvSpPr>
                <p:cNvPr id="14" name="직사각형 13"/>
                <p:cNvSpPr/>
                <p:nvPr/>
              </p:nvSpPr>
              <p:spPr>
                <a:xfrm>
                  <a:off x="5661660" y="2727960"/>
                  <a:ext cx="373380" cy="5410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18"/>
                  <a:endParaRPr lang="ko-KR" altLang="en-US" sz="1786" dirty="0">
                    <a:solidFill>
                      <a:prstClr val="white"/>
                    </a:solidFill>
                  </a:endParaRPr>
                </a:p>
              </p:txBody>
            </p:sp>
            <p:pic>
              <p:nvPicPr>
                <p:cNvPr id="15" name="그림 14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95396" y="2739589"/>
                  <a:ext cx="526852" cy="52685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9" name="TextBox 8"/>
              <p:cNvSpPr txBox="1"/>
              <p:nvPr/>
            </p:nvSpPr>
            <p:spPr>
              <a:xfrm>
                <a:off x="4511041" y="2613660"/>
                <a:ext cx="1167436" cy="29857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defTabSz="914418"/>
                <a:r>
                  <a:rPr lang="en-US" altLang="ko-KR" sz="786" dirty="0">
                    <a:solidFill>
                      <a:prstClr val="black"/>
                    </a:solidFill>
                  </a:rPr>
                  <a:t>Beacon Frame</a:t>
                </a:r>
                <a:endParaRPr lang="ko-KR" altLang="en-US" sz="786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6278880" y="3474719"/>
                <a:ext cx="1167436" cy="29857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defTabSz="914418"/>
                <a:r>
                  <a:rPr lang="en-US" altLang="ko-KR" sz="786" dirty="0">
                    <a:solidFill>
                      <a:prstClr val="black"/>
                    </a:solidFill>
                  </a:rPr>
                  <a:t>Beacon Frame</a:t>
                </a:r>
                <a:endParaRPr lang="ko-KR" altLang="en-US" sz="786" dirty="0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1" name="직선 화살표 연결선 10"/>
              <p:cNvCxnSpPr>
                <a:stCxn id="24" idx="2"/>
                <a:endCxn id="23" idx="2"/>
              </p:cNvCxnSpPr>
              <p:nvPr/>
            </p:nvCxnSpPr>
            <p:spPr>
              <a:xfrm>
                <a:off x="4206228" y="3670281"/>
                <a:ext cx="2700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/>
              <p:cNvSpPr txBox="1"/>
              <p:nvPr/>
            </p:nvSpPr>
            <p:spPr>
              <a:xfrm>
                <a:off x="3482340" y="3169920"/>
                <a:ext cx="729816" cy="4678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18"/>
                <a:r>
                  <a:rPr lang="en-US" altLang="ko-KR" sz="786" dirty="0">
                    <a:solidFill>
                      <a:prstClr val="black"/>
                    </a:solidFill>
                  </a:rPr>
                  <a:t>Beacon</a:t>
                </a:r>
              </a:p>
              <a:p>
                <a:pPr defTabSz="914418"/>
                <a:r>
                  <a:rPr lang="en-US" altLang="ko-KR" sz="786" dirty="0">
                    <a:solidFill>
                      <a:prstClr val="black"/>
                    </a:solidFill>
                  </a:rPr>
                  <a:t>Interval</a:t>
                </a:r>
                <a:endParaRPr lang="ko-KR" altLang="en-US" sz="786" dirty="0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3" name="구부러진 연결선 12"/>
              <p:cNvCxnSpPr>
                <a:stCxn id="12" idx="3"/>
              </p:cNvCxnSpPr>
              <p:nvPr/>
            </p:nvCxnSpPr>
            <p:spPr>
              <a:xfrm>
                <a:off x="4212156" y="3403856"/>
                <a:ext cx="131244" cy="276604"/>
              </a:xfrm>
              <a:prstGeom prst="curvedConnector2">
                <a:avLst/>
              </a:prstGeom>
              <a:ln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TextBox 2"/>
            <p:cNvSpPr txBox="1"/>
            <p:nvPr/>
          </p:nvSpPr>
          <p:spPr>
            <a:xfrm>
              <a:off x="5516806" y="8518041"/>
              <a:ext cx="2179571" cy="3139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18"/>
              <a:r>
                <a:rPr lang="en-US" altLang="ko-KR" sz="857" dirty="0">
                  <a:solidFill>
                    <a:prstClr val="black"/>
                  </a:solidFill>
                </a:rPr>
                <a:t>&lt;802.11 </a:t>
              </a:r>
              <a:r>
                <a:rPr lang="ko-KR" altLang="en-US" sz="857" dirty="0">
                  <a:solidFill>
                    <a:prstClr val="black"/>
                  </a:solidFill>
                </a:rPr>
                <a:t>수동 스캐닝 과정</a:t>
              </a:r>
              <a:r>
                <a:rPr lang="en-US" altLang="ko-KR" sz="857" dirty="0">
                  <a:solidFill>
                    <a:prstClr val="black"/>
                  </a:solidFill>
                </a:rPr>
                <a:t>&gt;</a:t>
              </a:r>
              <a:endParaRPr lang="ko-KR" altLang="en-US" sz="857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/>
          <p:cNvGrpSpPr/>
          <p:nvPr/>
        </p:nvGrpSpPr>
        <p:grpSpPr>
          <a:xfrm>
            <a:off x="6450022" y="4023762"/>
            <a:ext cx="3943609" cy="2363365"/>
            <a:chOff x="6896430" y="5471961"/>
            <a:chExt cx="5521052" cy="3308711"/>
          </a:xfrm>
        </p:grpSpPr>
        <p:pic>
          <p:nvPicPr>
            <p:cNvPr id="108" name="그림 10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96430" y="5471961"/>
              <a:ext cx="5521052" cy="2994791"/>
            </a:xfrm>
            <a:prstGeom prst="rect">
              <a:avLst/>
            </a:prstGeom>
          </p:spPr>
        </p:pic>
        <p:sp>
          <p:nvSpPr>
            <p:cNvPr id="109" name="TextBox 108"/>
            <p:cNvSpPr txBox="1"/>
            <p:nvPr/>
          </p:nvSpPr>
          <p:spPr>
            <a:xfrm>
              <a:off x="8826440" y="8466751"/>
              <a:ext cx="1955150" cy="3139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18"/>
              <a:r>
                <a:rPr lang="en-US" altLang="ko-KR" sz="857" dirty="0">
                  <a:solidFill>
                    <a:prstClr val="black"/>
                  </a:solidFill>
                </a:rPr>
                <a:t>&lt;Beacon frame</a:t>
              </a:r>
              <a:r>
                <a:rPr lang="ko-KR" altLang="en-US" sz="857" dirty="0">
                  <a:solidFill>
                    <a:prstClr val="black"/>
                  </a:solidFill>
                </a:rPr>
                <a:t>의 구조</a:t>
              </a:r>
              <a:r>
                <a:rPr lang="en-US" altLang="ko-KR" sz="857" dirty="0">
                  <a:solidFill>
                    <a:prstClr val="black"/>
                  </a:solidFill>
                </a:rPr>
                <a:t>&gt;</a:t>
              </a:r>
              <a:endParaRPr lang="ko-KR" altLang="en-US" sz="857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7416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텍스트 개체 틀 2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능동 스캐닝</a:t>
            </a:r>
            <a:endParaRPr lang="en-US" altLang="ko-KR" dirty="0"/>
          </a:p>
          <a:p>
            <a:pPr lvl="1"/>
            <a:r>
              <a:rPr lang="ko-KR" altLang="en-US" dirty="0"/>
              <a:t>단말이 자신의 정보를 담은 </a:t>
            </a:r>
            <a:r>
              <a:rPr lang="en-US" altLang="ko-KR" dirty="0"/>
              <a:t>Probe request</a:t>
            </a:r>
            <a:r>
              <a:rPr lang="ko-KR" altLang="en-US" dirty="0"/>
              <a:t>를 주위 </a:t>
            </a:r>
            <a:r>
              <a:rPr lang="en-US" altLang="ko-KR" dirty="0"/>
              <a:t>AP</a:t>
            </a:r>
            <a:r>
              <a:rPr lang="ko-KR" altLang="en-US" dirty="0"/>
              <a:t>에게 전송</a:t>
            </a:r>
            <a:endParaRPr lang="en-US" altLang="ko-KR" dirty="0"/>
          </a:p>
          <a:p>
            <a:pPr lvl="2"/>
            <a:r>
              <a:rPr lang="ko-KR" altLang="en-US" dirty="0"/>
              <a:t>무선 단말이 </a:t>
            </a:r>
            <a:r>
              <a:rPr lang="en-US" altLang="ko-KR" dirty="0"/>
              <a:t>Probe request</a:t>
            </a:r>
            <a:r>
              <a:rPr lang="ko-KR" altLang="en-US" dirty="0"/>
              <a:t>를 </a:t>
            </a:r>
            <a:r>
              <a:rPr lang="en-US" altLang="ko-KR" dirty="0"/>
              <a:t>Broadcast</a:t>
            </a:r>
            <a:r>
              <a:rPr lang="ko-KR" altLang="en-US" dirty="0"/>
              <a:t>하면 </a:t>
            </a:r>
            <a:r>
              <a:rPr lang="en-US" altLang="ko-KR" dirty="0"/>
              <a:t>Null probe request</a:t>
            </a:r>
          </a:p>
          <a:p>
            <a:pPr lvl="2"/>
            <a:r>
              <a:rPr lang="ko-KR" altLang="en-US" dirty="0"/>
              <a:t>무선</a:t>
            </a:r>
            <a:r>
              <a:rPr lang="en-US" altLang="ko-KR" dirty="0"/>
              <a:t> </a:t>
            </a:r>
            <a:r>
              <a:rPr lang="ko-KR" altLang="en-US" dirty="0"/>
              <a:t>단말이 특정 </a:t>
            </a:r>
            <a:r>
              <a:rPr lang="en-US" altLang="ko-KR" dirty="0"/>
              <a:t>AP</a:t>
            </a:r>
            <a:r>
              <a:rPr lang="ko-KR" altLang="en-US" dirty="0"/>
              <a:t>를 대상으로 </a:t>
            </a:r>
            <a:r>
              <a:rPr lang="en-US" altLang="ko-KR" dirty="0"/>
              <a:t>Probe request</a:t>
            </a:r>
            <a:r>
              <a:rPr lang="ko-KR" altLang="en-US" dirty="0"/>
              <a:t>를 전송하면 </a:t>
            </a:r>
            <a:r>
              <a:rPr lang="en-US" altLang="ko-KR" dirty="0"/>
              <a:t>Directed probe request</a:t>
            </a:r>
          </a:p>
          <a:p>
            <a:pPr lvl="1"/>
            <a:r>
              <a:rPr lang="en-US" altLang="ko-KR" dirty="0"/>
              <a:t>Probe request</a:t>
            </a:r>
            <a:r>
              <a:rPr lang="ko-KR" altLang="en-US" dirty="0"/>
              <a:t>를 수신한 </a:t>
            </a:r>
            <a:r>
              <a:rPr lang="en-US" altLang="ko-KR" dirty="0"/>
              <a:t>AP</a:t>
            </a:r>
            <a:r>
              <a:rPr lang="ko-KR" altLang="en-US" dirty="0"/>
              <a:t>들은 자신의 정보를 </a:t>
            </a:r>
            <a:r>
              <a:rPr lang="en-US" altLang="ko-KR" dirty="0"/>
              <a:t>Probe response</a:t>
            </a:r>
            <a:r>
              <a:rPr lang="ko-KR" altLang="en-US" dirty="0"/>
              <a:t>에 담아 해당 단말에 전송</a:t>
            </a:r>
            <a:endParaRPr lang="en-US" altLang="ko-KR" dirty="0"/>
          </a:p>
          <a:p>
            <a:pPr lvl="1"/>
            <a:r>
              <a:rPr lang="ko-KR" altLang="en-US" dirty="0"/>
              <a:t>단말은 </a:t>
            </a:r>
            <a:r>
              <a:rPr lang="en-US" altLang="ko-KR" dirty="0"/>
              <a:t>AP</a:t>
            </a:r>
            <a:r>
              <a:rPr lang="ko-KR" altLang="en-US" dirty="0"/>
              <a:t>가 전송한 </a:t>
            </a:r>
            <a:r>
              <a:rPr lang="en-US" altLang="ko-KR" dirty="0"/>
              <a:t>Probe response</a:t>
            </a:r>
            <a:r>
              <a:rPr lang="ko-KR" altLang="en-US" dirty="0"/>
              <a:t>를 통해 주위 </a:t>
            </a:r>
            <a:r>
              <a:rPr lang="en-US" altLang="ko-KR" dirty="0"/>
              <a:t>AP</a:t>
            </a:r>
            <a:r>
              <a:rPr lang="ko-KR" altLang="en-US" dirty="0"/>
              <a:t>의 존재를 인식</a:t>
            </a:r>
            <a:endParaRPr lang="en-US" altLang="ko-KR" dirty="0"/>
          </a:p>
          <a:p>
            <a:pPr marL="914418" lvl="2" indent="0">
              <a:buNone/>
            </a:pPr>
            <a:endParaRPr lang="en-US" altLang="ko-KR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 지식 </a:t>
            </a:r>
            <a:r>
              <a:rPr lang="en-US" altLang="ko-KR" dirty="0"/>
              <a:t>- Wi-Fi </a:t>
            </a:r>
            <a:r>
              <a:rPr lang="ko-KR" altLang="en-US" dirty="0"/>
              <a:t>스캔</a:t>
            </a:r>
            <a:endParaRPr lang="en-US" altLang="ko-KR" dirty="0"/>
          </a:p>
        </p:txBody>
      </p:sp>
      <p:sp>
        <p:nvSpPr>
          <p:cNvPr id="109" name="TextBox 108"/>
          <p:cNvSpPr txBox="1"/>
          <p:nvPr/>
        </p:nvSpPr>
        <p:spPr>
          <a:xfrm>
            <a:off x="7483549" y="5880699"/>
            <a:ext cx="1412566" cy="224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18"/>
            <a:r>
              <a:rPr lang="en-US" altLang="ko-KR" sz="857" dirty="0">
                <a:solidFill>
                  <a:prstClr val="black"/>
                </a:solidFill>
              </a:rPr>
              <a:t>&lt;Probe request</a:t>
            </a:r>
            <a:r>
              <a:rPr lang="ko-KR" altLang="en-US" sz="857" dirty="0">
                <a:solidFill>
                  <a:prstClr val="black"/>
                </a:solidFill>
              </a:rPr>
              <a:t>의 구조</a:t>
            </a:r>
            <a:r>
              <a:rPr lang="en-US" altLang="ko-KR" sz="857" dirty="0">
                <a:solidFill>
                  <a:prstClr val="black"/>
                </a:solidFill>
              </a:rPr>
              <a:t>&gt;</a:t>
            </a:r>
            <a:endParaRPr lang="ko-KR" altLang="en-US" sz="857" dirty="0">
              <a:solidFill>
                <a:prstClr val="black"/>
              </a:solidFill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2084126" y="3789042"/>
            <a:ext cx="3360964" cy="2347591"/>
            <a:chOff x="1864119" y="4752678"/>
            <a:chExt cx="4705350" cy="3286628"/>
          </a:xfrm>
        </p:grpSpPr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64119" y="4752678"/>
              <a:ext cx="4705350" cy="3019425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3274870" y="7725385"/>
              <a:ext cx="2179571" cy="3139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18"/>
              <a:r>
                <a:rPr lang="en-US" altLang="ko-KR" sz="857" dirty="0">
                  <a:solidFill>
                    <a:prstClr val="black"/>
                  </a:solidFill>
                </a:rPr>
                <a:t>&lt;802.11 </a:t>
              </a:r>
              <a:r>
                <a:rPr lang="ko-KR" altLang="en-US" sz="857" dirty="0">
                  <a:solidFill>
                    <a:prstClr val="black"/>
                  </a:solidFill>
                </a:rPr>
                <a:t>수동 스캐닝 과정</a:t>
              </a:r>
              <a:r>
                <a:rPr lang="en-US" altLang="ko-KR" sz="857" dirty="0">
                  <a:solidFill>
                    <a:prstClr val="black"/>
                  </a:solidFill>
                </a:rPr>
                <a:t>&gt;</a:t>
              </a:r>
              <a:endParaRPr lang="ko-KR" altLang="en-US" sz="857" dirty="0">
                <a:solidFill>
                  <a:prstClr val="black"/>
                </a:solidFill>
              </a:endParaRPr>
            </a:p>
          </p:txBody>
        </p:sp>
      </p:grpSp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263" y="3786617"/>
            <a:ext cx="4388230" cy="204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525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텍스트 개체 틀 30"/>
          <p:cNvSpPr>
            <a:spLocks noGrp="1"/>
          </p:cNvSpPr>
          <p:nvPr>
            <p:ph type="body" sz="quarter" idx="10"/>
          </p:nvPr>
        </p:nvSpPr>
        <p:spPr>
          <a:xfrm>
            <a:off x="2155600" y="1011588"/>
            <a:ext cx="8512401" cy="3548966"/>
          </a:xfrm>
        </p:spPr>
        <p:txBody>
          <a:bodyPr>
            <a:normAutofit/>
          </a:bodyPr>
          <a:lstStyle/>
          <a:p>
            <a:r>
              <a:rPr lang="ko-KR" altLang="en-US" dirty="0"/>
              <a:t>본 연구의 궁극적인 목표는 과제의 목표 </a:t>
            </a:r>
            <a:br>
              <a:rPr lang="en-US" altLang="ko-KR" dirty="0"/>
            </a:br>
            <a:r>
              <a:rPr lang="en-US" altLang="ko-KR" dirty="0"/>
              <a:t>•</a:t>
            </a:r>
            <a:r>
              <a:rPr lang="ko-KR" altLang="en-US" dirty="0"/>
              <a:t> 무선신호 기반 사용자 위치 추적 기술 연구에 필요한 무선신호를 수집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• </a:t>
            </a:r>
            <a:r>
              <a:rPr lang="ko-KR" altLang="en-US" dirty="0"/>
              <a:t>무선 </a:t>
            </a:r>
            <a:r>
              <a:rPr lang="en-US" altLang="ko-KR" dirty="0"/>
              <a:t>AP</a:t>
            </a:r>
            <a:r>
              <a:rPr lang="ko-KR" altLang="en-US" dirty="0"/>
              <a:t>의 펌웨어를 수정해서 원하는 무선신호 패킷을 수집하고</a:t>
            </a:r>
            <a:r>
              <a:rPr lang="en-US" altLang="ko-KR" dirty="0"/>
              <a:t>, </a:t>
            </a:r>
            <a:r>
              <a:rPr lang="ko-KR" altLang="en-US" dirty="0"/>
              <a:t>서버로 전송한다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무선 통신 디바이스 식별 시스템을 위한 네트워크 패킷 수집</a:t>
            </a:r>
            <a:br>
              <a:rPr lang="en-US" altLang="ko-KR" dirty="0"/>
            </a:br>
            <a:r>
              <a:rPr lang="en-US" altLang="ko-KR" dirty="0"/>
              <a:t>•</a:t>
            </a:r>
            <a:r>
              <a:rPr lang="ko-KR" altLang="en-US" dirty="0"/>
              <a:t> 무선 단말기 식별을 위한 </a:t>
            </a:r>
            <a:r>
              <a:rPr lang="ko-KR" altLang="en-US" dirty="0" err="1"/>
              <a:t>비콘프레임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프로브</a:t>
            </a:r>
            <a:r>
              <a:rPr lang="ko-KR" altLang="en-US" dirty="0"/>
              <a:t> 패킷을 수집</a:t>
            </a:r>
            <a:endParaRPr lang="ko-KR" altLang="en-US" sz="1400" dirty="0"/>
          </a:p>
          <a:p>
            <a:endParaRPr lang="ko-KR" altLang="en-US" dirty="0"/>
          </a:p>
          <a:p>
            <a:endParaRPr lang="en-US" altLang="ko-KR" dirty="0"/>
          </a:p>
        </p:txBody>
      </p:sp>
      <p:sp>
        <p:nvSpPr>
          <p:cNvPr id="27" name="제목 2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연구 목표 및 내용</a:t>
            </a:r>
          </a:p>
        </p:txBody>
      </p:sp>
    </p:spTree>
    <p:extLst>
      <p:ext uri="{BB962C8B-B14F-4D97-AF65-F5344CB8AC3E}">
        <p14:creationId xmlns:p14="http://schemas.microsoft.com/office/powerpoint/2010/main" val="48840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027F72-54E0-8347-AFA7-249189562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8141"/>
            <a:ext cx="9144000" cy="1044669"/>
          </a:xfrm>
        </p:spPr>
        <p:txBody>
          <a:bodyPr/>
          <a:lstStyle/>
          <a:p>
            <a:r>
              <a:rPr kumimoji="1" lang="ko-KR" altLang="en-US" dirty="0"/>
              <a:t>종합설계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9380ED0-DA12-B740-8DFD-9746E3C63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655327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 무선신호기반 사용자 위치추적기술 연구</a:t>
            </a:r>
            <a:r>
              <a:rPr kumimoji="1" lang="en-US" altLang="ko-KR" dirty="0"/>
              <a:t>-</a:t>
            </a:r>
          </a:p>
          <a:p>
            <a:r>
              <a:rPr kumimoji="1" lang="ko-KR" altLang="en-US" dirty="0"/>
              <a:t>요구사항 명세서</a:t>
            </a:r>
            <a:endParaRPr kumimoji="1" lang="en-US" altLang="ko-KR" dirty="0"/>
          </a:p>
          <a:p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졸업할 수 있을까</a:t>
            </a:r>
            <a:endParaRPr kumimoji="1" lang="en-US" altLang="ko-KR" dirty="0"/>
          </a:p>
          <a:p>
            <a:r>
              <a:rPr lang="en-US" altLang="ko-KR" dirty="0"/>
              <a:t>201502006 </a:t>
            </a:r>
            <a:r>
              <a:rPr lang="ko-KR" altLang="ko-KR" dirty="0" err="1"/>
              <a:t>강영균</a:t>
            </a:r>
            <a:endParaRPr lang="ko-KR" altLang="ko-KR" dirty="0"/>
          </a:p>
          <a:p>
            <a:r>
              <a:rPr lang="en-US" altLang="ko-KR" dirty="0"/>
              <a:t>201502032 </a:t>
            </a:r>
            <a:r>
              <a:rPr lang="ko-KR" altLang="ko-KR" dirty="0"/>
              <a:t>김승기</a:t>
            </a:r>
          </a:p>
          <a:p>
            <a:r>
              <a:rPr lang="en-US" altLang="ko-KR" dirty="0"/>
              <a:t>201502038 </a:t>
            </a:r>
            <a:r>
              <a:rPr lang="ko-KR" altLang="ko-KR" dirty="0"/>
              <a:t>김정우</a:t>
            </a:r>
            <a:endParaRPr kumimoji="1" lang="en-US" altLang="ko-KR" dirty="0"/>
          </a:p>
          <a:p>
            <a:endParaRPr kumimoji="1" lang="en-US" altLang="ko-KR" dirty="0"/>
          </a:p>
          <a:p>
            <a:pPr algn="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6656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379C9E-A64B-4DC2-B136-A7DFC33D0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인터페이스 요구사항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시스템 특징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비기능적 요구사항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00F6CD58-A1ED-46EC-AE2B-ED1085F2E361}"/>
              </a:ext>
            </a:extLst>
          </p:cNvPr>
          <p:cNvSpPr txBox="1">
            <a:spLocks/>
          </p:cNvSpPr>
          <p:nvPr/>
        </p:nvSpPr>
        <p:spPr>
          <a:xfrm>
            <a:off x="262965" y="681037"/>
            <a:ext cx="9144000" cy="881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/>
              <a:t>목차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1020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379C9E-A64B-4DC2-B136-A7DFC33D0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Purpose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ko-KR" dirty="0"/>
              <a:t>본 문서는 무선</a:t>
            </a:r>
            <a:r>
              <a:rPr lang="en-US" altLang="ko-KR" dirty="0"/>
              <a:t> AP</a:t>
            </a:r>
            <a:r>
              <a:rPr lang="ko-KR" altLang="ko-KR" dirty="0"/>
              <a:t>로 들어온 패킷을 확인하여 단말기 인식에 필요한 패킷들만 수집하여 서버로 보내는 것에 대한 연구를 목표로 해당 방법의 요구사항을 명세하고 기술적인 기능에 관하여 설명한다</a:t>
            </a:r>
            <a:r>
              <a:rPr lang="en-US" altLang="ko-KR" dirty="0"/>
              <a:t>.</a:t>
            </a:r>
            <a:endParaRPr lang="ko-KR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00F6CD58-A1ED-46EC-AE2B-ED1085F2E361}"/>
              </a:ext>
            </a:extLst>
          </p:cNvPr>
          <p:cNvSpPr txBox="1">
            <a:spLocks/>
          </p:cNvSpPr>
          <p:nvPr/>
        </p:nvSpPr>
        <p:spPr>
          <a:xfrm>
            <a:off x="262965" y="681037"/>
            <a:ext cx="9144000" cy="881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ko-KR" b="1" dirty="0"/>
              <a:t>Introduction</a:t>
            </a:r>
            <a:endParaRPr lang="ko-KR" altLang="ko-KR" b="1" dirty="0"/>
          </a:p>
        </p:txBody>
      </p:sp>
    </p:spTree>
    <p:extLst>
      <p:ext uri="{BB962C8B-B14F-4D97-AF65-F5344CB8AC3E}">
        <p14:creationId xmlns:p14="http://schemas.microsoft.com/office/powerpoint/2010/main" val="3941780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596</Words>
  <Application>Microsoft Macintosh PowerPoint</Application>
  <PresentationFormat>와이드스크린</PresentationFormat>
  <Paragraphs>106</Paragraphs>
  <Slides>20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맑은 고딕</vt:lpstr>
      <vt:lpstr>HY헤드라인M</vt:lpstr>
      <vt:lpstr>KoPub돋움체 Bold</vt:lpstr>
      <vt:lpstr>KoPub돋움체 Light</vt:lpstr>
      <vt:lpstr>KoPub돋움체 Medium</vt:lpstr>
      <vt:lpstr>Arial</vt:lpstr>
      <vt:lpstr>Franklin Gothic Medium</vt:lpstr>
      <vt:lpstr>Wingdings</vt:lpstr>
      <vt:lpstr>Office 테마</vt:lpstr>
      <vt:lpstr>PowerPoint 프레젠테이션</vt:lpstr>
      <vt:lpstr>서 론</vt:lpstr>
      <vt:lpstr>서 론</vt:lpstr>
      <vt:lpstr>배경 지식 - Wi-Fi 스캔</vt:lpstr>
      <vt:lpstr>배경 지식 - Wi-Fi 스캔</vt:lpstr>
      <vt:lpstr>연구 목표 및 내용</vt:lpstr>
      <vt:lpstr>종합설계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유스케이스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정우</dc:creator>
  <cp:lastModifiedBy>김 정우</cp:lastModifiedBy>
  <cp:revision>40</cp:revision>
  <dcterms:created xsi:type="dcterms:W3CDTF">2020-04-30T13:20:27Z</dcterms:created>
  <dcterms:modified xsi:type="dcterms:W3CDTF">2020-05-02T11:04:47Z</dcterms:modified>
</cp:coreProperties>
</file>

<file path=docProps/thumbnail.jpeg>
</file>